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0" r:id="rId5"/>
    <p:sldId id="273" r:id="rId6"/>
    <p:sldId id="27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E954-7CBF-4BE0-8A88-402A7A997323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nl/url?sa=i&amp;rct=j&amp;q=&amp;esrc=s&amp;frm=1&amp;source=images&amp;cd=&amp;cad=rja&amp;uact=8&amp;ved=0CAcQjRw&amp;url=https://biflatie.nl/tag/macht/&amp;ei=5OKuVMXWDY3bavecgeAH&amp;bvm=bv.83134100,d.d2s&amp;psig=AFQjCNHI8_73L8S6VrpTgbLlbhXD6hDdpw&amp;ust=1420833871166437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2.4 Pausen en koningen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De tijd van steden en staten</a:t>
            </a:r>
          </a:p>
          <a:p>
            <a:r>
              <a:rPr lang="nl-NL" dirty="0" smtClean="0"/>
              <a:t>Late middeleeuwen</a:t>
            </a:r>
          </a:p>
          <a:p>
            <a:r>
              <a:rPr lang="nl-NL" dirty="0" smtClean="0"/>
              <a:t>1000 – 1500</a:t>
            </a:r>
          </a:p>
          <a:p>
            <a:r>
              <a:rPr lang="nl-NL" dirty="0" smtClean="0"/>
              <a:t>Vooral 13</a:t>
            </a:r>
            <a:r>
              <a:rPr lang="nl-NL" baseline="30000" dirty="0" smtClean="0"/>
              <a:t>e</a:t>
            </a:r>
            <a:r>
              <a:rPr lang="nl-NL" dirty="0" smtClean="0"/>
              <a:t>/ 14</a:t>
            </a:r>
            <a:r>
              <a:rPr lang="nl-NL" baseline="30000" dirty="0" smtClean="0"/>
              <a:t>e</a:t>
            </a:r>
            <a:r>
              <a:rPr lang="nl-NL" dirty="0" smtClean="0"/>
              <a:t> / 15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begin van staatsvorming </a:t>
            </a:r>
            <a:r>
              <a:rPr lang="nl-NL" dirty="0" smtClean="0"/>
              <a:t>en </a:t>
            </a:r>
            <a:r>
              <a:rPr lang="nl-NL" dirty="0" smtClean="0">
                <a:solidFill>
                  <a:srgbClr val="FF0000"/>
                </a:solidFill>
              </a:rPr>
              <a:t>centralisatie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begrip past bij deze tekening?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u="sng" dirty="0" smtClean="0"/>
              <a:t>Centralisatie: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Alles vanuit één punt.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In de late middeleeuwen wilden vorsten hun macht verstevigen EN het rijk ook steeds meer vanuit één punt regeren!!!</a:t>
            </a:r>
            <a:endParaRPr lang="nl-NL" i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</p:txBody>
      </p:sp>
      <p:pic>
        <p:nvPicPr>
          <p:cNvPr id="15362" name="Picture 2" descr="http://biflatie.nl/wp-content/uploads/centraliz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24744"/>
            <a:ext cx="4248472" cy="533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op een volgorde: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b="1" u="sng" dirty="0" smtClean="0"/>
              <a:t>Vroege middeleeuwen:</a:t>
            </a:r>
          </a:p>
          <a:p>
            <a:r>
              <a:rPr lang="nl-NL" dirty="0" smtClean="0"/>
              <a:t>Vorsten (keizer / koning) bestuurden volgens het feodale stelsel (leenstelsel) = land in leen uitgeven</a:t>
            </a:r>
          </a:p>
          <a:p>
            <a:r>
              <a:rPr lang="nl-NL" dirty="0" smtClean="0"/>
              <a:t>Leenmannen gingen ‘hun’ leen steeds meer als bezit zien </a:t>
            </a:r>
            <a:r>
              <a:rPr lang="nl-NL" dirty="0" smtClean="0">
                <a:sym typeface="Wingdings" pitchFamily="2" charset="2"/>
              </a:rPr>
              <a:t> werden minder trouw aan de vorst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Late middeleeuwen: </a:t>
            </a:r>
          </a:p>
          <a:p>
            <a:r>
              <a:rPr lang="nl-NL" dirty="0" smtClean="0">
                <a:sym typeface="Wingdings" pitchFamily="2" charset="2"/>
              </a:rPr>
              <a:t>Vorsten wilden hun macht ‘terug’  ze gingen centraliseren</a:t>
            </a:r>
          </a:p>
          <a:p>
            <a:r>
              <a:rPr lang="nl-NL" dirty="0" smtClean="0">
                <a:sym typeface="Wingdings" pitchFamily="2" charset="2"/>
              </a:rPr>
              <a:t>Leenmannen moesten hun macht afstaan aan de </a:t>
            </a:r>
            <a:r>
              <a:rPr lang="nl-NL" dirty="0" smtClean="0">
                <a:sym typeface="Wingdings" pitchFamily="2" charset="2"/>
              </a:rPr>
              <a:t>vorst, de vorst maakte gebruik van ambtenaren en een beroepsleger. 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Leenmannen kwamen (soms) in opstand tegen hun vorst. 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 / Staten-Generaal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de middeleeuwen </a:t>
            </a:r>
            <a:r>
              <a:rPr lang="nl-NL" sz="1800" dirty="0" smtClean="0"/>
              <a:t>(want we hebben nu nog steeds parlementen maar die zijn anders ingericht)</a:t>
            </a:r>
            <a:r>
              <a:rPr lang="nl-NL" dirty="0" smtClean="0"/>
              <a:t> was een </a:t>
            </a:r>
            <a:r>
              <a:rPr lang="nl-NL" b="1" u="sng" dirty="0" smtClean="0"/>
              <a:t>parlement</a:t>
            </a:r>
            <a:r>
              <a:rPr lang="nl-NL" dirty="0" smtClean="0"/>
              <a:t> </a:t>
            </a:r>
            <a:r>
              <a:rPr lang="nl-NL" sz="1800" dirty="0" smtClean="0"/>
              <a:t>(ander woord = Staten-Generaal)</a:t>
            </a:r>
            <a:r>
              <a:rPr lang="nl-NL" dirty="0" smtClean="0"/>
              <a:t> een overlegorgaan / vergadering van de </a:t>
            </a:r>
            <a:r>
              <a:rPr lang="nl-NL" b="1" u="sng" dirty="0" smtClean="0"/>
              <a:t>drie </a:t>
            </a:r>
            <a:r>
              <a:rPr lang="nl-NL" dirty="0" smtClean="0"/>
              <a:t>standen </a:t>
            </a:r>
            <a:r>
              <a:rPr lang="nl-NL" sz="2800" i="1" dirty="0" smtClean="0"/>
              <a:t>(geestelijkheid, adel, burgerij) </a:t>
            </a:r>
            <a:r>
              <a:rPr lang="nl-NL" dirty="0" smtClean="0"/>
              <a:t>met </a:t>
            </a:r>
            <a:r>
              <a:rPr lang="nl-NL" dirty="0" smtClean="0"/>
              <a:t>de koning. In het parlement werd door de koning of keizer toestemming gevraagd voor belastingheffing of oorlogvoering.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Conclusie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	In de late middeleeuwen was een </a:t>
            </a:r>
            <a:r>
              <a:rPr lang="nl-NL" sz="3600" b="1" i="1" u="sng" dirty="0" smtClean="0"/>
              <a:t>BEGIN </a:t>
            </a:r>
            <a:r>
              <a:rPr lang="nl-NL" dirty="0" smtClean="0"/>
              <a:t>gemaakt met </a:t>
            </a:r>
            <a:r>
              <a:rPr lang="nl-NL" b="1" u="sng" dirty="0" smtClean="0"/>
              <a:t>centralisatie</a:t>
            </a:r>
            <a:r>
              <a:rPr lang="nl-NL" dirty="0" smtClean="0"/>
              <a:t> en </a:t>
            </a:r>
            <a:r>
              <a:rPr lang="nl-NL" b="1" u="sng" dirty="0" smtClean="0"/>
              <a:t>staatsvorming. </a:t>
            </a:r>
            <a:r>
              <a:rPr lang="nl-NL" dirty="0" smtClean="0"/>
              <a:t>Dit was mogelijk door de toenemende handel </a:t>
            </a:r>
            <a:r>
              <a:rPr lang="nl-NL" dirty="0" smtClean="0">
                <a:sym typeface="Wingdings" panose="05000000000000000000" pitchFamily="2" charset="2"/>
              </a:rPr>
              <a:t> belastinginnig  aanstellen niet erfelijke bestuurders = ambtenaren,</a:t>
            </a:r>
          </a:p>
          <a:p>
            <a:pPr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  <a:r>
              <a:rPr lang="nl-NL" dirty="0" smtClean="0"/>
              <a:t>maar dit proces ging met veel conflicten en andere problemen gepaard (de vorsten moesten rekening houden met </a:t>
            </a:r>
            <a:r>
              <a:rPr lang="nl-NL" dirty="0" smtClean="0"/>
              <a:t>de privileges van hun </a:t>
            </a:r>
            <a:r>
              <a:rPr lang="nl-NL" dirty="0" smtClean="0"/>
              <a:t>leenmannen en </a:t>
            </a:r>
            <a:r>
              <a:rPr lang="nl-NL" dirty="0" smtClean="0"/>
              <a:t>de privileges van de steden </a:t>
            </a:r>
            <a:r>
              <a:rPr lang="nl-NL" dirty="0" smtClean="0"/>
              <a:t>in </a:t>
            </a:r>
            <a:r>
              <a:rPr lang="nl-NL" b="1" dirty="0" smtClean="0"/>
              <a:t>parlementen</a:t>
            </a:r>
            <a:r>
              <a:rPr lang="nl-NL" dirty="0" smtClean="0"/>
              <a:t>). </a:t>
            </a:r>
          </a:p>
          <a:p>
            <a:pPr>
              <a:buNone/>
            </a:pPr>
            <a:r>
              <a:rPr lang="nl-NL" dirty="0"/>
              <a:t>	</a:t>
            </a:r>
            <a:endParaRPr lang="nl-NL" dirty="0" smtClean="0"/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Van </a:t>
            </a:r>
            <a:r>
              <a:rPr lang="nl-NL" dirty="0" smtClean="0"/>
              <a:t>echte gecentraliseerde macht en staten was nog lang geen </a:t>
            </a:r>
            <a:r>
              <a:rPr lang="nl-NL" dirty="0" smtClean="0"/>
              <a:t>sprake, dat zou pas later lukken (eind 16</a:t>
            </a:r>
            <a:r>
              <a:rPr lang="nl-NL" baseline="30000" dirty="0" smtClean="0"/>
              <a:t>e</a:t>
            </a:r>
            <a:r>
              <a:rPr lang="nl-NL" dirty="0" smtClean="0"/>
              <a:t> / begin 17</a:t>
            </a:r>
            <a:r>
              <a:rPr lang="nl-NL" baseline="30000" dirty="0" smtClean="0"/>
              <a:t>e</a:t>
            </a:r>
            <a:r>
              <a:rPr lang="nl-NL" dirty="0" smtClean="0"/>
              <a:t> eeuw)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139</Words>
  <Application>Microsoft Office PowerPoint</Application>
  <PresentationFormat>Diavoorstelling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Office-thema</vt:lpstr>
      <vt:lpstr>Paragraaf 2.4 Pausen en koningen</vt:lpstr>
      <vt:lpstr>Kenmerkend aspect:</vt:lpstr>
      <vt:lpstr>Welk begrip past bij deze tekening? </vt:lpstr>
      <vt:lpstr>Even op een volgorde:</vt:lpstr>
      <vt:lpstr>Parlement / Staten-Generaal</vt:lpstr>
      <vt:lpstr>Conclusie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4.4 Het ontstaan van machtige staten</dc:title>
  <dc:creator>Gebruiker</dc:creator>
  <cp:lastModifiedBy>Biemans, KJA (Kristel)</cp:lastModifiedBy>
  <cp:revision>26</cp:revision>
  <dcterms:created xsi:type="dcterms:W3CDTF">2015-01-08T19:34:51Z</dcterms:created>
  <dcterms:modified xsi:type="dcterms:W3CDTF">2017-10-23T07:12:13Z</dcterms:modified>
</cp:coreProperties>
</file>